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12"/>
  </p:notesMasterIdLst>
  <p:sldIdLst>
    <p:sldId id="492" r:id="rId6"/>
    <p:sldId id="493" r:id="rId7"/>
    <p:sldId id="494" r:id="rId8"/>
    <p:sldId id="495" r:id="rId9"/>
    <p:sldId id="496" r:id="rId10"/>
    <p:sldId id="497" r:id="rId11"/>
  </p:sldIdLst>
  <p:sldSz cx="12192000" cy="68580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athryn Meaux" initials="KM" lastIdx="6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30" autoAdjust="0"/>
    <p:restoredTop sz="80048" autoAdjust="0"/>
  </p:normalViewPr>
  <p:slideViewPr>
    <p:cSldViewPr snapToGrid="0">
      <p:cViewPr varScale="1">
        <p:scale>
          <a:sx n="53" d="100"/>
          <a:sy n="53" d="100"/>
        </p:scale>
        <p:origin x="1056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8" d="100"/>
          <a:sy n="68" d="100"/>
        </p:scale>
        <p:origin x="2688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viewProps" Target="viewProps.xml"/><Relationship Id="rId10" Type="http://schemas.openxmlformats.org/officeDocument/2006/relationships/slide" Target="slides/slide5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4236B6AC-1954-4A9B-9D27-2FE96B69B122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4D97FCAE-D00A-4A9A-A98C-A6E2F7D930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5533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2011 study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7FCAE-D00A-4A9A-A98C-A6E2F7D930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637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2,313.43 tons of inorganic fertilizer in Sarasota county. Initial studies in the IRL indicate that leaching from fertilizers has an impact on water quality. </a:t>
            </a:r>
          </a:p>
          <a:p>
            <a:endParaRPr lang="en-US" dirty="0"/>
          </a:p>
          <a:p>
            <a:r>
              <a:rPr lang="en-US" dirty="0"/>
              <a:t>Nitrate, nitrite, and ammonium</a:t>
            </a:r>
          </a:p>
          <a:p>
            <a:r>
              <a:rPr lang="en-US"/>
              <a:t>nitrate (NO3−) and nitrite (NO2−), the reduced ammonium ion (NH4+)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7FCAE-D00A-4A9A-A98C-A6E2F7D930C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1810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Xerces society on hybrids</a:t>
            </a:r>
          </a:p>
          <a:p>
            <a:endParaRPr lang="en-US" dirty="0"/>
          </a:p>
          <a:p>
            <a:r>
              <a:rPr lang="en-US" dirty="0"/>
              <a:t>Double flowers are hard to pollinate, colors can be off putting in the UV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D97FCAE-D00A-4A9A-A98C-A6E2F7D930C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6783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subtitle full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B65F-EB92-4668-AD7B-4344D7D54E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1197BE-B27B-4BF9-A167-E1391BB8FF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7725" y="1864951"/>
            <a:ext cx="10496550" cy="46310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Insert body text here – Myriad Pro, 24 pt.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lang="en-US" sz="2400" b="1" dirty="0">
              <a:solidFill>
                <a:srgbClr val="FF0000"/>
              </a:solidFill>
              <a:latin typeface="Myriad Pro Cond" panose="020B0506030403020204" pitchFamily="34" charset="0"/>
            </a:endParaRPr>
          </a:p>
          <a:p>
            <a:pPr lvl="0"/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AC4E247D-391E-4DBB-8128-F9FFD33DA83C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725" y="1308702"/>
            <a:ext cx="10496550" cy="50601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Insert Subtitle Text – Myriad Pro Bold, 24pt.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1CDD860-B967-42A3-A911-B1EAD2BC3172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67047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ody - split p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5BE263-4700-4DD1-8F3B-7B5D6400A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724C904-C9F4-4FFA-87A2-B618BE76860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96125" y="1400175"/>
            <a:ext cx="4248149" cy="50958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content or image.</a:t>
            </a:r>
          </a:p>
          <a:p>
            <a:pPr lvl="0"/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C3D3394-E9DA-45E9-A76F-9D59EE9D468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7726" y="1400175"/>
            <a:ext cx="6115050" cy="50958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content or image.</a:t>
            </a:r>
          </a:p>
          <a:p>
            <a:pPr lvl="0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AC1D2F1-9A17-4BB5-9AA6-194C47636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2245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subtitle, split pag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5BE263-4700-4DD1-8F3B-7B5D6400A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11DEDAC-16B7-44F1-AC0B-DEA4B234060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9225" y="1864950"/>
            <a:ext cx="6115050" cy="4631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B4ADD6-253E-4518-B70B-57A9251638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1864950"/>
            <a:ext cx="4257674" cy="46310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E4D1A521-0894-4A92-BEF0-ED267E78DF63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725" y="1308702"/>
            <a:ext cx="10496550" cy="50601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Insert Subtitle Text – Myriad Pro Bold, 24pt.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40988AF-794F-43EA-B509-FDFA11995C2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313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ody - split pag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5BE263-4700-4DD1-8F3B-7B5D6400A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D11DEDAC-16B7-44F1-AC0B-DEA4B2340603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9225" y="1400175"/>
            <a:ext cx="6115050" cy="50958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FB4ADD6-253E-4518-B70B-57A925163820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1400175"/>
            <a:ext cx="4257674" cy="50958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DCD1568-16BD-4580-AA79-317AEE2876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753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- full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B65F-EB92-4668-AD7B-4344D7D54E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C61197BE-B27B-4BF9-A167-E1391BB8FFF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847725" y="1335186"/>
            <a:ext cx="10496550" cy="5160863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0"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Insert body text here – Myriad Pro, 24 pt.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151CEA-E0C0-46E7-9D32-2D93D0AFB06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31735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subtitle, split p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B65F-EB92-4668-AD7B-4344D7D54E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C2CCE94-1ACB-4790-9385-875E93EA6C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96125" y="1864950"/>
            <a:ext cx="4248149" cy="46310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9E0D90-FD4A-493C-AE65-6B6D82438C0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7726" y="1864951"/>
            <a:ext cx="6115050" cy="4631098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7" name="Content Placeholder 7">
            <a:extLst>
              <a:ext uri="{FF2B5EF4-FFF2-40B4-BE49-F238E27FC236}">
                <a16:creationId xmlns:a16="http://schemas.microsoft.com/office/drawing/2014/main" id="{96008014-3E17-4946-B320-8DE87B2E474A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725" y="1308702"/>
            <a:ext cx="10496550" cy="50601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Insert Subtitle Text – Myriad Pro Bold, 24pt.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06535E0-6090-49ED-9636-045163795D7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9947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- split p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B65F-EB92-4668-AD7B-4344D7D54E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9C2CCE94-1ACB-4790-9385-875E93EA6C1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96125" y="1400175"/>
            <a:ext cx="4248149" cy="50958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39E0D90-FD4A-493C-AE65-6B6D82438C0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7726" y="1400175"/>
            <a:ext cx="6115050" cy="50958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16DF0D1-4EB6-4C91-B947-34CE851C4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4085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fault - subtitle, split pag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B65F-EB92-4668-AD7B-4344D7D54E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10A974-220B-4247-BCEE-4BC884EBB6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9225" y="1864950"/>
            <a:ext cx="6115050" cy="46311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AC4BF0F-D5A9-4E29-B649-E48D46D62AE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1864950"/>
            <a:ext cx="4257674" cy="46310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F1366802-4A0D-4A89-92BA-BAB319CD6544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725" y="1308702"/>
            <a:ext cx="10496550" cy="50601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Insert Subtitle Text – Myriad Pro Bold, 24pt.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5D116C9-4F48-42EF-9934-302349BD7085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76913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efault - split page lef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47B65F-EB92-4668-AD7B-4344D7D54EA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B010A974-220B-4247-BCEE-4BC884EBB6EB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5229225" y="1400175"/>
            <a:ext cx="6115050" cy="50958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EAC4BF0F-D5A9-4E29-B649-E48D46D62AED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38200" y="1400175"/>
            <a:ext cx="4257674" cy="50958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text or image.</a:t>
            </a:r>
          </a:p>
          <a:p>
            <a:pPr lvl="0"/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36EA2E0-2E1E-4FBD-A2BF-8D41F8E8D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91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subtitle, full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5BE263-4700-4DD1-8F3B-7B5D6400A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92C3F75-7B58-4470-8D2E-A35A73D40D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4" y="1864951"/>
            <a:ext cx="10467975" cy="4640624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Insert body text here – Myriad Pro, 24 pt.</a:t>
            </a:r>
          </a:p>
          <a:p>
            <a:pPr lvl="0"/>
            <a:br>
              <a:rPr lang="en-US" dirty="0"/>
            </a:br>
            <a:r>
              <a:rPr lang="en-US" dirty="0"/>
              <a:t>Use this solid background when overlaying logos and elements with a white background that you wish to appear transparent.</a:t>
            </a:r>
          </a:p>
        </p:txBody>
      </p:sp>
      <p:sp>
        <p:nvSpPr>
          <p:cNvPr id="6" name="Content Placeholder 7">
            <a:extLst>
              <a:ext uri="{FF2B5EF4-FFF2-40B4-BE49-F238E27FC236}">
                <a16:creationId xmlns:a16="http://schemas.microsoft.com/office/drawing/2014/main" id="{C1AC2A23-C2A5-4CC8-B918-79C96607BADF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725" y="1308702"/>
            <a:ext cx="10496550" cy="50601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Insert Subtitle Text – Myriad Pro Bold, 24pt.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31CCF77-FE0E-4F82-92C9-FEDCAC021D2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8731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White body - full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5BE263-4700-4DD1-8F3B-7B5D6400A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992C3F75-7B58-4470-8D2E-A35A73D40D2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847724" y="1401763"/>
            <a:ext cx="10467975" cy="5103812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en-US" dirty="0"/>
              <a:t>Insert body text here – Myriad Pro, 24 pt.</a:t>
            </a:r>
          </a:p>
          <a:p>
            <a:pPr lvl="0"/>
            <a:r>
              <a:rPr lang="en-US" dirty="0"/>
              <a:t>Use this solid background when overlaying logos and elements with a white background that you wish to appear transparent.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ED40A8D-E9D2-4E9D-B840-EE30FEA1EA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988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 body - subtitle, split page righ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25BE263-4700-4DD1-8F3B-7B5D6400AB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800" b="1">
                <a:solidFill>
                  <a:schemeClr val="bg1"/>
                </a:solidFill>
                <a:latin typeface="Myriad Pro" panose="020B0503030403020204" pitchFamily="34" charset="0"/>
              </a:defRPr>
            </a:lvl1pPr>
          </a:lstStyle>
          <a:p>
            <a:r>
              <a:rPr lang="en-US" dirty="0"/>
              <a:t>Insert Title - Myriad Pro Bold, 28 pt.</a:t>
            </a:r>
          </a:p>
        </p:txBody>
      </p:sp>
      <p:sp>
        <p:nvSpPr>
          <p:cNvPr id="4" name="Content Placeholder 7">
            <a:extLst>
              <a:ext uri="{FF2B5EF4-FFF2-40B4-BE49-F238E27FC236}">
                <a16:creationId xmlns:a16="http://schemas.microsoft.com/office/drawing/2014/main" id="{6724C904-C9F4-4FFA-87A2-B618BE768604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7096125" y="1864949"/>
            <a:ext cx="4248149" cy="4631101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content or image.</a:t>
            </a:r>
          </a:p>
          <a:p>
            <a:pPr lvl="0"/>
            <a:endParaRPr lang="en-US" dirty="0"/>
          </a:p>
        </p:txBody>
      </p:sp>
      <p:sp>
        <p:nvSpPr>
          <p:cNvPr id="5" name="Content Placeholder 7">
            <a:extLst>
              <a:ext uri="{FF2B5EF4-FFF2-40B4-BE49-F238E27FC236}">
                <a16:creationId xmlns:a16="http://schemas.microsoft.com/office/drawing/2014/main" id="{8C3D3394-E9DA-45E9-A76F-9D59EE9D468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847726" y="1864950"/>
            <a:ext cx="6115050" cy="4631099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>
                <a:latin typeface="Myriad Pro" panose="020B050303040302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Insert content or image.</a:t>
            </a:r>
          </a:p>
          <a:p>
            <a:pPr lvl="0"/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4CB55B-5216-43A5-B462-6CFB6E34010D}"/>
              </a:ext>
            </a:extLst>
          </p:cNvPr>
          <p:cNvSpPr>
            <a:spLocks noGrp="1"/>
          </p:cNvSpPr>
          <p:nvPr>
            <p:ph sz="quarter" idx="12" hasCustomPrompt="1"/>
          </p:nvPr>
        </p:nvSpPr>
        <p:spPr>
          <a:xfrm>
            <a:off x="847725" y="1308702"/>
            <a:ext cx="10496550" cy="506015"/>
          </a:xfrm>
          <a:prstGeom prst="rect">
            <a:avLst/>
          </a:prstGeom>
        </p:spPr>
        <p:txBody>
          <a:bodyPr/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400" b="1">
                <a:solidFill>
                  <a:schemeClr val="tx1"/>
                </a:solidFill>
                <a:latin typeface="Myriad Pro" panose="020B0503030403020204" pitchFamily="34" charset="0"/>
              </a:defRPr>
            </a:lvl1pPr>
          </a:lstStyle>
          <a:p>
            <a:pPr lvl="0"/>
            <a:r>
              <a:rPr lang="en-US" dirty="0"/>
              <a:t>Insert Subtitle Text – Myriad Pro Bold, 24pt.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223AD4-51A0-4FB0-A5D2-6A95B2F5745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9298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7">
            <a:extLst>
              <a:ext uri="{FF2B5EF4-FFF2-40B4-BE49-F238E27FC236}">
                <a16:creationId xmlns:a16="http://schemas.microsoft.com/office/drawing/2014/main" id="{956B5260-351A-465D-972B-2967F626C986}"/>
              </a:ext>
            </a:extLst>
          </p:cNvPr>
          <p:cNvSpPr txBox="1">
            <a:spLocks/>
          </p:cNvSpPr>
          <p:nvPr userDrawn="1"/>
        </p:nvSpPr>
        <p:spPr>
          <a:xfrm>
            <a:off x="847725" y="1400175"/>
            <a:ext cx="10496550" cy="5095875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60DD7CCD-A010-4207-B58F-30C446B454A9}"/>
              </a:ext>
            </a:extLst>
          </p:cNvPr>
          <p:cNvSpPr txBox="1">
            <a:spLocks/>
          </p:cNvSpPr>
          <p:nvPr userDrawn="1"/>
        </p:nvSpPr>
        <p:spPr>
          <a:xfrm>
            <a:off x="847725" y="523875"/>
            <a:ext cx="8391525" cy="647699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55F5A8-EDD1-4022-9603-6089032109A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42311" y="232025"/>
            <a:ext cx="577235" cy="52596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800">
                <a:solidFill>
                  <a:schemeClr val="tx1"/>
                </a:solidFill>
              </a:defRPr>
            </a:lvl1pPr>
          </a:lstStyle>
          <a:p>
            <a:fld id="{59E43088-D179-40C8-B486-0E2562D9978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1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2" r:id="rId3"/>
    <p:sldLayoutId id="2147483656" r:id="rId4"/>
    <p:sldLayoutId id="2147483651" r:id="rId5"/>
    <p:sldLayoutId id="2147483657" r:id="rId6"/>
    <p:sldLayoutId id="2147483650" r:id="rId7"/>
    <p:sldLayoutId id="2147483658" r:id="rId8"/>
    <p:sldLayoutId id="2147483653" r:id="rId9"/>
    <p:sldLayoutId id="2147483659" r:id="rId10"/>
    <p:sldLayoutId id="2147483654" r:id="rId11"/>
    <p:sldLayoutId id="2147483660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epa.gov/sites/default/files/2015-09/documents/banks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waterqualityplaybook.org/4-2-reinstate-public-reporting-on-fertilizer-distribution-by-fdacs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A96BA93-E5A9-4A9E-9F84-F3AA8952AB1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 algn="ctr"/>
            <a:endParaRPr lang="en-US" sz="4800" dirty="0"/>
          </a:p>
          <a:p>
            <a:pPr algn="ctr"/>
            <a:endParaRPr lang="en-US" sz="4800" dirty="0"/>
          </a:p>
          <a:p>
            <a:pPr algn="ctr"/>
            <a:endParaRPr lang="en-US" sz="48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FF3CF3-9FBF-4EC1-8669-194F7EBF6C3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t>1</a:t>
            </a:fld>
            <a:endParaRPr lang="en-US" dirty="0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1D864BC-B89D-42C4-8547-952943F88F0E}"/>
              </a:ext>
            </a:extLst>
          </p:cNvPr>
          <p:cNvSpPr txBox="1">
            <a:spLocks/>
          </p:cNvSpPr>
          <p:nvPr/>
        </p:nvSpPr>
        <p:spPr>
          <a:xfrm>
            <a:off x="1478973" y="1171575"/>
            <a:ext cx="2960680" cy="1470025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bg1"/>
                </a:solidFill>
                <a:latin typeface="Myriad Pro" panose="020B0503030403020204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Mollie Holland</a:t>
            </a:r>
          </a:p>
          <a:p>
            <a:pPr algn="ctr"/>
            <a:r>
              <a:rPr lang="en-US" dirty="0">
                <a:solidFill>
                  <a:schemeClr val="accent1">
                    <a:lumMod val="50000"/>
                  </a:schemeClr>
                </a:solidFill>
              </a:rPr>
              <a:t>NEST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51F5A358-118D-49E3-A503-5153EB6ED9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725" y="523875"/>
            <a:ext cx="8391525" cy="647700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457214A-F3E9-45E0-B834-21EE41943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37" y="2805211"/>
            <a:ext cx="3274516" cy="350620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B9D8191-7BDD-4888-B12A-B7F012F606EE}"/>
              </a:ext>
            </a:extLst>
          </p:cNvPr>
          <p:cNvSpPr txBox="1"/>
          <p:nvPr/>
        </p:nvSpPr>
        <p:spPr>
          <a:xfrm>
            <a:off x="7928699" y="2805211"/>
            <a:ext cx="309816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Myriad Pro" panose="020B0503030403020204"/>
              </a:rPr>
              <a:t>Improving water quality through native plantings</a:t>
            </a:r>
          </a:p>
        </p:txBody>
      </p:sp>
    </p:spTree>
    <p:extLst>
      <p:ext uri="{BB962C8B-B14F-4D97-AF65-F5344CB8AC3E}">
        <p14:creationId xmlns:p14="http://schemas.microsoft.com/office/powerpoint/2010/main" val="22462920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B46E1D-5641-432B-ABDB-00624293A5B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Basic Concepts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E145063-74D6-4D43-B01F-F336B0E5A5C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t>2</a:t>
            </a:fld>
            <a:endParaRPr lang="en-US" dirty="0"/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44D01FCF-E71A-4D66-843E-483741DC807D}"/>
              </a:ext>
            </a:extLst>
          </p:cNvPr>
          <p:cNvSpPr txBox="1">
            <a:spLocks noGrp="1"/>
          </p:cNvSpPr>
          <p:nvPr>
            <p:ph sz="quarter" idx="12"/>
          </p:nvPr>
        </p:nvSpPr>
        <p:spPr>
          <a:xfrm>
            <a:off x="1003299" y="2823057"/>
            <a:ext cx="10496550" cy="793811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b">
            <a:no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 baseline="0">
                <a:solidFill>
                  <a:srgbClr val="1E4196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 baseline="0">
                <a:solidFill>
                  <a:srgbClr val="1E4196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 baseline="0">
                <a:solidFill>
                  <a:srgbClr val="1E4196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rgbClr val="1E4196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 baseline="0">
                <a:solidFill>
                  <a:srgbClr val="1E4196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accent1">
                    <a:lumMod val="50000"/>
                  </a:schemeClr>
                </a:solidFill>
              </a:rPr>
              <a:t>More in tune with our local ecosystem – rainfall, temperature, soils</a:t>
            </a:r>
          </a:p>
        </p:txBody>
      </p:sp>
      <p:sp>
        <p:nvSpPr>
          <p:cNvPr id="7" name="Content Placeholder 10">
            <a:extLst>
              <a:ext uri="{FF2B5EF4-FFF2-40B4-BE49-F238E27FC236}">
                <a16:creationId xmlns:a16="http://schemas.microsoft.com/office/drawing/2014/main" id="{4DEA0C62-AD9E-4759-A3AF-3F9B32788C9C}"/>
              </a:ext>
            </a:extLst>
          </p:cNvPr>
          <p:cNvSpPr txBox="1">
            <a:spLocks noGrp="1"/>
          </p:cNvSpPr>
          <p:nvPr>
            <p:ph sz="quarter" idx="10"/>
          </p:nvPr>
        </p:nvSpPr>
        <p:spPr>
          <a:xfrm>
            <a:off x="1003299" y="4262990"/>
            <a:ext cx="10496550" cy="1050165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rgbClr val="1E4196"/>
                </a:solidFill>
                <a:latin typeface="Corbel" panose="020B0503020204020204" pitchFamily="34" charset="0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 baseline="0">
                <a:solidFill>
                  <a:srgbClr val="1E4196"/>
                </a:solidFill>
                <a:latin typeface="Corbel" panose="020B05030202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rgbClr val="1E4196"/>
                </a:solidFill>
                <a:latin typeface="Corbel" panose="020B05030202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600" kern="1200" baseline="0">
                <a:solidFill>
                  <a:srgbClr val="1E4196"/>
                </a:solidFill>
                <a:latin typeface="Corbel" panose="020B05030202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600" kern="1200" baseline="0">
                <a:solidFill>
                  <a:srgbClr val="1E4196"/>
                </a:solidFill>
                <a:latin typeface="Corbel" panose="020B05030202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Requires less maintenance  - trimming and fertilizing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70570E64-F85B-4BBD-879E-34F675BFF4E2}"/>
              </a:ext>
            </a:extLst>
          </p:cNvPr>
          <p:cNvSpPr txBox="1">
            <a:spLocks/>
          </p:cNvSpPr>
          <p:nvPr/>
        </p:nvSpPr>
        <p:spPr>
          <a:xfrm>
            <a:off x="946158" y="2231762"/>
            <a:ext cx="4040188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9" name="Content Placeholder 10">
            <a:extLst>
              <a:ext uri="{FF2B5EF4-FFF2-40B4-BE49-F238E27FC236}">
                <a16:creationId xmlns:a16="http://schemas.microsoft.com/office/drawing/2014/main" id="{DF4AD43B-465F-4E63-A216-230AF0A969D2}"/>
              </a:ext>
            </a:extLst>
          </p:cNvPr>
          <p:cNvSpPr txBox="1">
            <a:spLocks/>
          </p:cNvSpPr>
          <p:nvPr/>
        </p:nvSpPr>
        <p:spPr>
          <a:xfrm>
            <a:off x="1003299" y="5496607"/>
            <a:ext cx="4040188" cy="171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  Flowers contain pollen</a:t>
            </a:r>
          </a:p>
        </p:txBody>
      </p:sp>
      <p:sp>
        <p:nvSpPr>
          <p:cNvPr id="10" name="Text Placeholder 11">
            <a:extLst>
              <a:ext uri="{FF2B5EF4-FFF2-40B4-BE49-F238E27FC236}">
                <a16:creationId xmlns:a16="http://schemas.microsoft.com/office/drawing/2014/main" id="{EBF2310E-C960-4ABF-8D57-732C73568275}"/>
              </a:ext>
            </a:extLst>
          </p:cNvPr>
          <p:cNvSpPr txBox="1">
            <a:spLocks/>
          </p:cNvSpPr>
          <p:nvPr/>
        </p:nvSpPr>
        <p:spPr>
          <a:xfrm>
            <a:off x="1370518" y="2954317"/>
            <a:ext cx="4041775" cy="639762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u="sng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1" name="Content Placeholder 12">
            <a:extLst>
              <a:ext uri="{FF2B5EF4-FFF2-40B4-BE49-F238E27FC236}">
                <a16:creationId xmlns:a16="http://schemas.microsoft.com/office/drawing/2014/main" id="{16CFDEC0-845B-4B37-BF0E-904453DCFD89}"/>
              </a:ext>
            </a:extLst>
          </p:cNvPr>
          <p:cNvSpPr txBox="1">
            <a:spLocks/>
          </p:cNvSpPr>
          <p:nvPr/>
        </p:nvSpPr>
        <p:spPr>
          <a:xfrm>
            <a:off x="6659356" y="3764557"/>
            <a:ext cx="4041775" cy="1711325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F714FCF-F7CB-46FE-A8A2-9AF499F9739D}"/>
              </a:ext>
            </a:extLst>
          </p:cNvPr>
          <p:cNvSpPr txBox="1"/>
          <p:nvPr/>
        </p:nvSpPr>
        <p:spPr>
          <a:xfrm>
            <a:off x="847725" y="1562926"/>
            <a:ext cx="32095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  <a:latin typeface="Corbel" panose="020B0503020204020204" pitchFamily="34" charset="0"/>
              </a:rPr>
              <a:t>Why native plants? </a:t>
            </a:r>
          </a:p>
        </p:txBody>
      </p:sp>
    </p:spTree>
    <p:extLst>
      <p:ext uri="{BB962C8B-B14F-4D97-AF65-F5344CB8AC3E}">
        <p14:creationId xmlns:p14="http://schemas.microsoft.com/office/powerpoint/2010/main" val="255178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allAtOnce"/>
      <p:bldP spid="9" grpId="0" uiExpand="1" build="p"/>
      <p:bldP spid="11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2DE13C-E3C8-4278-AE0C-532C3BFD3A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725" y="120317"/>
            <a:ext cx="8391525" cy="1508460"/>
          </a:xfrm>
        </p:spPr>
        <p:txBody>
          <a:bodyPr>
            <a:normAutofit/>
          </a:bodyPr>
          <a:lstStyle/>
          <a:p>
            <a:r>
              <a:rPr lang="en-US" dirty="0"/>
              <a:t>More in tune with our local ecosystem 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5AF1D-CB61-4E79-9069-840F329DD1FD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981075" y="2244390"/>
            <a:ext cx="8656220" cy="3855621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50 % of water use in an average home goes to irrigation. Groundwater is our only safe source of drinking water.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Native plants, especially used in relation to their native ranges, can withstand heat and frost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Adapted to native soils which have little organic matter and nutrient/moisture holding potential (sometimes)</a:t>
            </a:r>
          </a:p>
          <a:p>
            <a:endParaRPr lang="en-US" dirty="0"/>
          </a:p>
          <a:p>
            <a:r>
              <a:rPr lang="en-US" dirty="0"/>
              <a:t> 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501A3AE-2CE6-44E2-B7D3-4098A0C1D890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981075" y="1628777"/>
            <a:ext cx="10256420" cy="476750"/>
          </a:xfrm>
        </p:spPr>
        <p:txBody>
          <a:bodyPr/>
          <a:lstStyle/>
          <a:p>
            <a:r>
              <a:rPr lang="en-US" sz="2400" dirty="0">
                <a:solidFill>
                  <a:schemeClr val="accent1">
                    <a:lumMod val="50000"/>
                  </a:schemeClr>
                </a:solidFill>
              </a:rPr>
              <a:t>“More in tune with our local ecosystem – rainfall, temperature, soils”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ABB13-F344-4090-9920-589033B484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5335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34E2DE-EE6C-485C-9F13-A707935995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3819" y="757989"/>
            <a:ext cx="8391525" cy="647699"/>
          </a:xfrm>
        </p:spPr>
        <p:txBody>
          <a:bodyPr>
            <a:normAutofit fontScale="90000"/>
          </a:bodyPr>
          <a:lstStyle/>
          <a:p>
            <a:r>
              <a:rPr lang="en-US"/>
              <a:t>Requires less maintenance  - trimming and fertilizing</a:t>
            </a:r>
            <a:br>
              <a:rPr lang="en-US"/>
            </a:b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D6EEA1-F541-4074-ABB4-D4D9856CB546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t>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D3DDBAF-6AB4-43BA-8C8A-65DC4187C1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062" y="1308702"/>
            <a:ext cx="7744075" cy="522132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41C2916-8A76-4E37-A4B5-42A78CEE5126}"/>
              </a:ext>
            </a:extLst>
          </p:cNvPr>
          <p:cNvSpPr txBox="1"/>
          <p:nvPr/>
        </p:nvSpPr>
        <p:spPr>
          <a:xfrm>
            <a:off x="8497331" y="2268287"/>
            <a:ext cx="2752475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  <a:hlinkClick r:id="rId4"/>
              </a:rPr>
              <a:t>National Emissions from Lawn and Garden Equipment 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r>
              <a:rPr lang="pl-PL" dirty="0">
                <a:solidFill>
                  <a:schemeClr val="accent1">
                    <a:lumMod val="50000"/>
                  </a:schemeClr>
                </a:solidFill>
              </a:rPr>
              <a:t>Jamie L Banks, PhD, MS*</a:t>
            </a:r>
            <a:endParaRPr lang="en-US" dirty="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Robert McConnell, Environmental Engineer</a:t>
            </a:r>
          </a:p>
          <a:p>
            <a:r>
              <a:rPr lang="en-US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US Environmental Protection Agency, Region 1, </a:t>
            </a:r>
          </a:p>
        </p:txBody>
      </p:sp>
    </p:spTree>
    <p:extLst>
      <p:ext uri="{BB962C8B-B14F-4D97-AF65-F5344CB8AC3E}">
        <p14:creationId xmlns:p14="http://schemas.microsoft.com/office/powerpoint/2010/main" val="33055928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4EB68-813F-454D-92AE-435A749D22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47725" y="232025"/>
            <a:ext cx="8391525" cy="1211764"/>
          </a:xfrm>
        </p:spPr>
        <p:txBody>
          <a:bodyPr>
            <a:normAutofit fontScale="90000"/>
          </a:bodyPr>
          <a:lstStyle/>
          <a:p>
            <a:r>
              <a:rPr lang="en-US" dirty="0"/>
              <a:t>Requires less maintenance  - trimming and fertilizing</a:t>
            </a:r>
            <a:br>
              <a:rPr lang="en-US" dirty="0"/>
            </a:br>
            <a:endParaRPr lang="en-US" dirty="0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F05C2E03-B0DD-4E75-952D-3216B15F9F2D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/>
          <a:stretch>
            <a:fillRect/>
          </a:stretch>
        </p:blipFill>
        <p:spPr>
          <a:xfrm>
            <a:off x="847725" y="1885950"/>
            <a:ext cx="7762875" cy="4448175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F9286FA-6B55-4CA5-8C9A-73250DA6B416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>
                <a:hlinkClick r:id="rId4"/>
              </a:rPr>
              <a:t>Water Quality Playbook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131DEA-AEB9-4E5B-B71B-15C7B9E459D8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t>5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29FFB9B-CC63-4126-8C2D-46ED77FA303B}"/>
              </a:ext>
            </a:extLst>
          </p:cNvPr>
          <p:cNvSpPr txBox="1"/>
          <p:nvPr/>
        </p:nvSpPr>
        <p:spPr>
          <a:xfrm>
            <a:off x="8653992" y="1265792"/>
            <a:ext cx="2788319" cy="50783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Myriad Pro" panose="020B0503030403020204"/>
              </a:rPr>
              <a:t>In fiscal years 2016-2018, manufacturers distributed 7,585 tons of nitrogen-containing fertilizers to Sarasota County, with 99.8% in the form of inorganic N-P-K formulas (FDACS 2019, unpublished data). About 53% of nitrogen was distributed for use on golf courses and athletic fields, 30% for use on residential lawns, 14% on farms, and the balance for use in gardens, landscaping, nurseries, and greenhouses</a:t>
            </a:r>
          </a:p>
        </p:txBody>
      </p:sp>
    </p:spTree>
    <p:extLst>
      <p:ext uri="{BB962C8B-B14F-4D97-AF65-F5344CB8AC3E}">
        <p14:creationId xmlns:p14="http://schemas.microsoft.com/office/powerpoint/2010/main" val="2658744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3EF916-9E59-4A87-BA3C-3DD80A9818A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Flowers contain pollen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216AA5-1442-474C-978A-7F61747D03A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Flowers contain pollen</a:t>
            </a:r>
          </a:p>
          <a:p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Unfortunately, not all cultivars and hybrids are the same.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Many of these cultivars are sterile and have no benefit to pollinators.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Others have flower structures so complex a pollinator couldn’t find its way to the center with a map, a compass, and a native guide.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b="1" dirty="0">
              <a:solidFill>
                <a:schemeClr val="accent1">
                  <a:lumMod val="50000"/>
                </a:schemeClr>
              </a:solidFill>
              <a:latin typeface="Myriad Pro" panose="020B050303040302020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accent1">
                    <a:lumMod val="50000"/>
                  </a:schemeClr>
                </a:solidFill>
                <a:latin typeface="Myriad Pro" panose="020B0503030403020204"/>
              </a:rPr>
              <a:t>More troubling, cultivars often have reduced nutritional benefits, and haven’t been well-enough studied to identify those which may be harming pollinators in that regard.</a:t>
            </a:r>
          </a:p>
          <a:p>
            <a:endParaRPr lang="en-US" b="1" dirty="0">
              <a:solidFill>
                <a:schemeClr val="accent1">
                  <a:lumMod val="50000"/>
                </a:schemeClr>
              </a:solidFill>
              <a:latin typeface="Corbel" panose="020B0503020204020204" pitchFamily="34" charset="0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8D51535-999F-4974-B198-FB4CBC38DF8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59E43088-D179-40C8-B486-0E2562D99782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4989901"/>
      </p:ext>
    </p:extLst>
  </p:cSld>
  <p:clrMapOvr>
    <a:masterClrMapping/>
  </p:clrMapOvr>
</p:sld>
</file>

<file path=ppt/theme/theme1.xml><?xml version="1.0" encoding="utf-8"?>
<a:theme xmlns:a="http://schemas.openxmlformats.org/drawingml/2006/main" name="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78F30437E53E349AB03B1D43CC7B712" ma:contentTypeVersion="0" ma:contentTypeDescription="Create a new document." ma:contentTypeScope="" ma:versionID="428c7afb17ff0d39fe9eb44e7b619a4e">
  <xsd:schema xmlns:xsd="http://www.w3.org/2001/XMLSchema" xmlns:xs="http://www.w3.org/2001/XMLSchema" xmlns:p="http://schemas.microsoft.com/office/2006/metadata/properties" xmlns:ns2="1951de74-cf58-49a4-a251-81ff99c6d97b" targetNamespace="http://schemas.microsoft.com/office/2006/metadata/properties" ma:root="true" ma:fieldsID="d1770cccdf5dfc0d304d210d05f1fd27" ns2:_="">
    <xsd:import namespace="1951de74-cf58-49a4-a251-81ff99c6d97b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951de74-cf58-49a4-a251-81ff99c6d97b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7E9A41C-F4E0-43DB-87C0-67D7E5D8D384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1FC4DA6D-2823-4DFB-95AB-8AE9E73CC14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3B4C634-545A-4B1C-88E6-CF76FFEF658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951de74-cf58-49a4-a251-81ff99c6d97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E5E619A6-906D-48E5-9FCD-8E543E73BB56}">
  <ds:schemaRefs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purl.org/dc/elements/1.1/"/>
    <ds:schemaRef ds:uri="http://schemas.microsoft.com/office/2006/documentManagement/types"/>
    <ds:schemaRef ds:uri="1951de74-cf58-49a4-a251-81ff99c6d97b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8549</TotalTime>
  <Words>408</Words>
  <Application>Microsoft Office PowerPoint</Application>
  <PresentationFormat>Widescreen</PresentationFormat>
  <Paragraphs>50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Arial</vt:lpstr>
      <vt:lpstr>Calibri</vt:lpstr>
      <vt:lpstr>Corbel</vt:lpstr>
      <vt:lpstr>Myriad Pro</vt:lpstr>
      <vt:lpstr>Myriad Pro Cond</vt:lpstr>
      <vt:lpstr>Theme</vt:lpstr>
      <vt:lpstr>PowerPoint Presentation</vt:lpstr>
      <vt:lpstr>Basic Concepts</vt:lpstr>
      <vt:lpstr>More in tune with our local ecosystem  </vt:lpstr>
      <vt:lpstr>Requires less maintenance  - trimming and fertilizing </vt:lpstr>
      <vt:lpstr>Requires less maintenance  - trimming and fertilizing </vt:lpstr>
      <vt:lpstr>Flowers contain pollen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 Dawson</dc:creator>
  <cp:lastModifiedBy>Mollie Holland</cp:lastModifiedBy>
  <cp:revision>524</cp:revision>
  <cp:lastPrinted>2019-02-28T20:41:40Z</cp:lastPrinted>
  <dcterms:created xsi:type="dcterms:W3CDTF">2018-01-16T18:41:18Z</dcterms:created>
  <dcterms:modified xsi:type="dcterms:W3CDTF">2022-04-24T22:03:06Z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0x010100478F30437E53E349AB03B1D43CC7B712</vt:lpwstr>
  </property>
</Properties>
</file>